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  <p:sldMasterId id="2147483670" r:id="rId4"/>
    <p:sldMasterId id="2147483681" r:id="rId5"/>
  </p:sldMasterIdLst>
  <p:notesMasterIdLst>
    <p:notesMasterId r:id="rId8"/>
  </p:notesMasterIdLst>
  <p:handoutMasterIdLst>
    <p:handoutMasterId r:id="rId9"/>
  </p:handoutMasterIdLst>
  <p:sldIdLst>
    <p:sldId id="376" r:id="rId6"/>
    <p:sldId id="37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000"/>
    <a:srgbClr val="70AD47"/>
    <a:srgbClr val="D9D9D9"/>
    <a:srgbClr val="017F49"/>
    <a:srgbClr val="660066"/>
    <a:srgbClr val="CC0099"/>
    <a:srgbClr val="993366"/>
    <a:srgbClr val="7030A0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2" descr="图片1"/>
          <p:cNvPicPr>
            <a:picLocks noChangeAspect="1" noChangeArrowheads="1"/>
          </p:cNvPicPr>
          <p:nvPr userDrawn="1"/>
        </p:nvPicPr>
        <p:blipFill>
          <a:blip r:embed="rId2">
            <a:lum bright="76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1" t="25838" r="33267" b="27407"/>
          <a:stretch>
            <a:fillRect/>
          </a:stretch>
        </p:blipFill>
        <p:spPr bwMode="auto">
          <a:xfrm>
            <a:off x="11244580" y="109855"/>
            <a:ext cx="793115" cy="598805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" y="6336665"/>
            <a:ext cx="4588510" cy="405130"/>
          </a:xfrm>
          <a:prstGeom prst="rect">
            <a:avLst/>
          </a:prstGeom>
        </p:spPr>
      </p:pic>
      <p:sp>
        <p:nvSpPr>
          <p:cNvPr id="7" name="等腰三角形 6"/>
          <p:cNvSpPr/>
          <p:nvPr userDrawn="1"/>
        </p:nvSpPr>
        <p:spPr>
          <a:xfrm rot="16200000">
            <a:off x="11828145" y="6436995"/>
            <a:ext cx="406400" cy="33020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 userDrawn="1"/>
        </p:nvSpPr>
        <p:spPr>
          <a:xfrm>
            <a:off x="11956415" y="6454140"/>
            <a:ext cx="219075" cy="3048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fld id="{9A0DB2DC-4C9A-4742-B13C-FB6460FD3503}" type="slidenum">
              <a:rPr lang="zh-CN" altLang="en-US" sz="1400">
                <a:solidFill>
                  <a:schemeClr val="bg1">
                    <a:lumMod val="75000"/>
                  </a:schemeClr>
                </a:solidFill>
                <a:latin typeface="Agency FB" panose="020B0503020202020204" charset="0"/>
              </a:rPr>
            </a:fld>
            <a:endParaRPr lang="zh-CN" altLang="en-US" sz="1400">
              <a:solidFill>
                <a:schemeClr val="bg1">
                  <a:lumMod val="75000"/>
                </a:schemeClr>
              </a:solidFill>
              <a:latin typeface="Agency FB" panose="020B050302020202020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1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9.xml"/><Relationship Id="rId8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11" Type="http://schemas.openxmlformats.org/officeDocument/2006/relationships/image" Target="../media/image3.jpeg"/><Relationship Id="rId10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9.xml"/><Relationship Id="rId8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11" Type="http://schemas.openxmlformats.org/officeDocument/2006/relationships/image" Target="../media/image3.jpeg"/><Relationship Id="rId1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tags" Target="../tags/tag3.xml"/><Relationship Id="rId4" Type="http://schemas.openxmlformats.org/officeDocument/2006/relationships/image" Target="../media/image10.png"/><Relationship Id="rId3" Type="http://schemas.openxmlformats.org/officeDocument/2006/relationships/tags" Target="../tags/tag2.xml"/><Relationship Id="rId2" Type="http://schemas.openxmlformats.org/officeDocument/2006/relationships/image" Target="../media/image9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矩形 28"/>
          <p:cNvSpPr/>
          <p:nvPr/>
        </p:nvSpPr>
        <p:spPr>
          <a:xfrm>
            <a:off x="55245" y="753110"/>
            <a:ext cx="114300" cy="415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112395" y="803275"/>
            <a:ext cx="6426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latin typeface="方正姚体" panose="02010601030101010101" charset="-122"/>
                <a:ea typeface="方正姚体" panose="02010601030101010101" charset="-122"/>
                <a:sym typeface="+mn-ea"/>
              </a:rPr>
              <a:t>地图</a:t>
            </a:r>
            <a:endParaRPr lang="zh-CN" altLang="en-US" b="1">
              <a:latin typeface="方正姚体" panose="02010601030101010101" charset="-122"/>
              <a:ea typeface="方正姚体" panose="02010601030101010101" charset="-122"/>
              <a:sym typeface="+mn-ea"/>
            </a:endParaRPr>
          </a:p>
        </p:txBody>
      </p:sp>
      <p:pic>
        <p:nvPicPr>
          <p:cNvPr id="15" name="图片 15" descr="中级体验组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63870" y="1929765"/>
            <a:ext cx="6307455" cy="442150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58445" y="1929765"/>
            <a:ext cx="5142865" cy="4246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5600" fontAlgn="auto">
              <a:lnSpc>
                <a:spcPct val="150000"/>
              </a:lnSpc>
            </a:pP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（1）首先找到</a:t>
            </a:r>
            <a:r>
              <a:rPr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起点（三角形）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，一般</a:t>
            </a:r>
            <a:r>
              <a:rPr lang="zh-CN" b="0">
                <a:latin typeface="Calibri" panose="020F0502020204030204" charset="0"/>
                <a:ea typeface="宋体" panose="02010600030101010101" pitchFamily="2" charset="-122"/>
              </a:rPr>
              <a:t>是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出发所站立的位置。</a:t>
            </a:r>
            <a:endParaRPr b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355600" fontAlgn="auto">
              <a:lnSpc>
                <a:spcPct val="150000"/>
              </a:lnSpc>
            </a:pP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（2）按照阿拉伯数字顺序找到所有的点位，必须</a:t>
            </a:r>
            <a:r>
              <a:rPr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依次按顺序</a:t>
            </a:r>
            <a:r>
              <a:rPr lang="zh-CN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，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否则电脑自动识别成绩无效！</a:t>
            </a:r>
            <a:endParaRPr b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355600" fontAlgn="auto">
              <a:lnSpc>
                <a:spcPct val="150000"/>
              </a:lnSpc>
            </a:pP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（3）图上有一个小表格</a:t>
            </a:r>
            <a:r>
              <a:rPr lang="en-US" b="0">
                <a:latin typeface="Calibri" panose="020F0502020204030204" charset="0"/>
                <a:ea typeface="宋体" panose="02010600030101010101" pitchFamily="2" charset="-122"/>
              </a:rPr>
              <a:t>——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检查点说明表，</a:t>
            </a:r>
            <a:r>
              <a:rPr lang="zh-CN" b="0">
                <a:latin typeface="Calibri" panose="020F0502020204030204" charset="0"/>
                <a:ea typeface="宋体" panose="02010600030101010101" pitchFamily="2" charset="-122"/>
              </a:rPr>
              <a:t>表格中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每个阿拉伯数字旁边都有一个代码，</a:t>
            </a:r>
            <a:r>
              <a:rPr lang="zh-CN" b="0">
                <a:latin typeface="Calibri" panose="020F0502020204030204" charset="0"/>
                <a:ea typeface="宋体" panose="02010600030101010101" pitchFamily="2" charset="-122"/>
              </a:rPr>
              <a:t>为</a:t>
            </a:r>
            <a:r>
              <a:rPr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每个需要找到点位的代码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b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b="0">
                <a:latin typeface="Calibri" panose="020F0502020204030204" charset="0"/>
                <a:ea typeface="宋体" panose="02010600030101010101" pitchFamily="2" charset="-122"/>
              </a:rPr>
              <a:t>例如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1号点代码</a:t>
            </a:r>
            <a:r>
              <a:rPr lang="zh-CN" b="0">
                <a:latin typeface="Calibri" panose="020F0502020204030204" charset="0"/>
                <a:ea typeface="宋体" panose="02010600030101010101" pitchFamily="2" charset="-122"/>
              </a:rPr>
              <a:t>为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32 ， 2号点的代码</a:t>
            </a:r>
            <a:r>
              <a:rPr lang="zh-CN" b="0">
                <a:latin typeface="Calibri" panose="020F0502020204030204" charset="0"/>
                <a:ea typeface="宋体" panose="02010600030101010101" pitchFamily="2" charset="-122"/>
              </a:rPr>
              <a:t>为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33 ， 4号点的代码</a:t>
            </a:r>
            <a:r>
              <a:rPr lang="zh-CN" b="0">
                <a:latin typeface="Calibri" panose="020F0502020204030204" charset="0"/>
                <a:ea typeface="宋体" panose="02010600030101010101" pitchFamily="2" charset="-122"/>
              </a:rPr>
              <a:t>为</a:t>
            </a: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34</a:t>
            </a:r>
            <a:r>
              <a:rPr lang="en-US" b="0">
                <a:latin typeface="Calibri" panose="020F0502020204030204" charset="0"/>
                <a:ea typeface="宋体" panose="02010600030101010101" pitchFamily="2" charset="-122"/>
              </a:rPr>
              <a:t>······</a:t>
            </a:r>
            <a:endParaRPr b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355600" fontAlgn="auto">
              <a:lnSpc>
                <a:spcPct val="150000"/>
              </a:lnSpc>
            </a:pPr>
            <a:r>
              <a:rPr b="0">
                <a:latin typeface="Calibri" panose="020F0502020204030204" charset="0"/>
                <a:ea typeface="宋体" panose="02010600030101010101" pitchFamily="2" charset="-122"/>
              </a:rPr>
              <a:t>实际点位肯定不止三个，现仅此做一个示范。</a:t>
            </a:r>
            <a:endParaRPr b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6654800" y="269240"/>
            <a:ext cx="457200" cy="43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" name="文本框 103"/>
          <p:cNvSpPr txBox="1"/>
          <p:nvPr/>
        </p:nvSpPr>
        <p:spPr>
          <a:xfrm>
            <a:off x="6791325" y="312420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79400"/>
            <a:r>
              <a:rPr lang="zh-CN" b="0">
                <a:ea typeface="宋体" panose="02010600030101010101" pitchFamily="2" charset="-122"/>
              </a:rPr>
              <a:t>红色的三角形代表</a:t>
            </a:r>
            <a:r>
              <a:rPr lang="zh-CN" b="1">
                <a:solidFill>
                  <a:srgbClr val="FF0000"/>
                </a:solidFill>
                <a:ea typeface="宋体" panose="02010600030101010101" pitchFamily="2" charset="-122"/>
              </a:rPr>
              <a:t>起点</a:t>
            </a:r>
            <a:endParaRPr lang="zh-CN" altLang="en-US"/>
          </a:p>
        </p:txBody>
      </p:sp>
      <p:pic>
        <p:nvPicPr>
          <p:cNvPr id="8" name="图片 7"/>
          <p:cNvPicPr/>
          <p:nvPr/>
        </p:nvPicPr>
        <p:blipFill>
          <a:blip r:embed="rId3"/>
          <a:stretch>
            <a:fillRect/>
          </a:stretch>
        </p:blipFill>
        <p:spPr>
          <a:xfrm>
            <a:off x="6692900" y="707390"/>
            <a:ext cx="419100" cy="409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" name="文本框 104"/>
          <p:cNvSpPr txBox="1"/>
          <p:nvPr/>
        </p:nvSpPr>
        <p:spPr>
          <a:xfrm>
            <a:off x="6791325" y="765810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79400"/>
            <a:r>
              <a:rPr lang="zh-CN" b="0">
                <a:ea typeface="宋体" panose="02010600030101010101" pitchFamily="2" charset="-122"/>
              </a:rPr>
              <a:t>红色的同心圆代表</a:t>
            </a:r>
            <a:r>
              <a:rPr lang="zh-CN" b="1">
                <a:solidFill>
                  <a:srgbClr val="FF0000"/>
                </a:solidFill>
                <a:ea typeface="宋体" panose="02010600030101010101" pitchFamily="2" charset="-122"/>
              </a:rPr>
              <a:t>终点</a:t>
            </a:r>
            <a:endParaRPr lang="zh-CN" altLang="en-US"/>
          </a:p>
        </p:txBody>
      </p:sp>
      <p:pic>
        <p:nvPicPr>
          <p:cNvPr id="9" name="图片 8"/>
          <p:cNvPicPr/>
          <p:nvPr/>
        </p:nvPicPr>
        <p:blipFill>
          <a:blip r:embed="rId4"/>
          <a:stretch>
            <a:fillRect/>
          </a:stretch>
        </p:blipFill>
        <p:spPr>
          <a:xfrm>
            <a:off x="6707505" y="1192530"/>
            <a:ext cx="390525" cy="371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" name="文本框 105"/>
          <p:cNvSpPr txBox="1"/>
          <p:nvPr/>
        </p:nvSpPr>
        <p:spPr>
          <a:xfrm>
            <a:off x="6791325" y="1219200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79400"/>
            <a:r>
              <a:rPr lang="zh-CN" b="0">
                <a:ea typeface="宋体" panose="02010600030101010101" pitchFamily="2" charset="-122"/>
              </a:rPr>
              <a:t>红色单圆圈代表所要找的</a:t>
            </a:r>
            <a:r>
              <a:rPr lang="zh-CN" b="1">
                <a:solidFill>
                  <a:srgbClr val="FF0000"/>
                </a:solidFill>
                <a:ea typeface="宋体" panose="02010600030101010101" pitchFamily="2" charset="-122"/>
              </a:rPr>
              <a:t>点位</a:t>
            </a:r>
            <a:endParaRPr lang="zh-CN" altLang="en-US"/>
          </a:p>
        </p:txBody>
      </p:sp>
      <p:pic>
        <p:nvPicPr>
          <p:cNvPr id="14" name="图片 14" descr="C:\Users\Green\Desktop\42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1640" y="312103"/>
            <a:ext cx="3305810" cy="1310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矩形 28"/>
          <p:cNvSpPr/>
          <p:nvPr/>
        </p:nvSpPr>
        <p:spPr>
          <a:xfrm>
            <a:off x="55245" y="753110"/>
            <a:ext cx="114300" cy="415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112395" y="803275"/>
            <a:ext cx="2711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latin typeface="方正姚体" panose="02010601030101010101" charset="-122"/>
                <a:ea typeface="方正姚体" panose="02010601030101010101" charset="-122"/>
                <a:sym typeface="+mn-ea"/>
              </a:rPr>
              <a:t>电子计时器材及使用流程</a:t>
            </a:r>
            <a:endParaRPr lang="zh-CN" altLang="en-US" b="1">
              <a:latin typeface="方正姚体" panose="02010601030101010101" charset="-122"/>
              <a:ea typeface="方正姚体" panose="02010601030101010101" charset="-122"/>
              <a:sym typeface="+mn-ea"/>
            </a:endParaRPr>
          </a:p>
        </p:txBody>
      </p:sp>
      <p:pic>
        <p:nvPicPr>
          <p:cNvPr id="421893" name="Picture 5" descr="3-4点签器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815" y="1500505"/>
            <a:ext cx="3279140" cy="22402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Picture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127500" y="1500505"/>
            <a:ext cx="3652520" cy="22301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0871" name="Picture 7" descr="点标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8080" y="1500505"/>
            <a:ext cx="2726690" cy="2460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678815" y="4455795"/>
            <a:ext cx="1074420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5600" fontAlgn="auto">
              <a:lnSpc>
                <a:spcPct val="150000"/>
              </a:lnSpc>
            </a:pPr>
            <a:r>
              <a:rPr lang="en-US" altLang="zh-CN" b="0">
                <a:latin typeface="Calibri" panose="020F0502020204030204" charset="0"/>
                <a:ea typeface="宋体" panose="02010600030101010101" pitchFamily="2" charset="-122"/>
              </a:rPr>
              <a:t>  </a:t>
            </a:r>
            <a:r>
              <a:rPr lang="zh-CN" b="0">
                <a:latin typeface="Calibri" panose="020F0502020204030204" charset="0"/>
                <a:ea typeface="宋体" panose="02010600030101010101" pitchFamily="2" charset="-122"/>
              </a:rPr>
              <a:t>每人配备一个对应的指卡，提前将个人信息全部录入进去。         比赛的时候，每个点位都有一个橙白相间的点标旗和打卡器，每个打卡器对应着地图上点位的代码，到访每个点位时，认真确认代码，确认无误后进行打卡，有效时间内回到终点后打终点卡座停止计时，随后前往成绩统计处交换指卡并录入成绩，最后统一排名。</a:t>
            </a:r>
            <a:endParaRPr lang="zh-CN" altLang="en-US" b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3528,&quot;width&quot;:5164}"/>
</p:tagLst>
</file>

<file path=ppt/tags/tag2.xml><?xml version="1.0" encoding="utf-8"?>
<p:tagLst xmlns:p="http://schemas.openxmlformats.org/presentationml/2006/main">
  <p:tag name="KSO_WM_UNIT_PLACING_PICTURE_USER_VIEWPORT" val="{&quot;height&quot;:3512,&quot;width&quot;:5752}"/>
</p:tagLst>
</file>

<file path=ppt/tags/tag3.xml><?xml version="1.0" encoding="utf-8"?>
<p:tagLst xmlns:p="http://schemas.openxmlformats.org/presentationml/2006/main">
  <p:tag name="KSO_WM_UNIT_PLACING_PICTURE_USER_VIEWPORT" val="{&quot;height&quot;:3875,&quot;width&quot;:4294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WPS 演示</Application>
  <PresentationFormat>宽屏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</vt:i4>
      </vt:variant>
    </vt:vector>
  </HeadingPairs>
  <TitlesOfParts>
    <vt:vector size="17" baseType="lpstr">
      <vt:lpstr>Arial</vt:lpstr>
      <vt:lpstr>宋体</vt:lpstr>
      <vt:lpstr>Wingdings</vt:lpstr>
      <vt:lpstr>Agency FB</vt:lpstr>
      <vt:lpstr>方正姚体</vt:lpstr>
      <vt:lpstr>Yu Gothic UI Semibold</vt:lpstr>
      <vt:lpstr>MS UI Gothic</vt:lpstr>
      <vt:lpstr>Calibri</vt:lpstr>
      <vt:lpstr>微软雅黑</vt:lpstr>
      <vt:lpstr>Arial Unicode MS</vt:lpstr>
      <vt:lpstr>Calibri Light</vt:lpstr>
      <vt:lpstr>Office 主题</vt:lpstr>
      <vt:lpstr>2_自定义设计方案</vt:lpstr>
      <vt:lpstr>1_自定义设计方案</vt:lpstr>
      <vt:lpstr>自定义设计方案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leoliu</dc:creator>
  <cp:lastModifiedBy>Green</cp:lastModifiedBy>
  <cp:revision>260</cp:revision>
  <dcterms:created xsi:type="dcterms:W3CDTF">2016-12-14T01:49:00Z</dcterms:created>
  <dcterms:modified xsi:type="dcterms:W3CDTF">2022-03-07T08:28:54Z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66E5D2AE1CA44E1C8E68BF3A823AE329</vt:lpwstr>
  </property>
</Properties>
</file>